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67" r:id="rId5"/>
    <p:sldId id="298" r:id="rId6"/>
    <p:sldId id="319" r:id="rId7"/>
    <p:sldId id="299" r:id="rId8"/>
    <p:sldId id="321" r:id="rId9"/>
    <p:sldId id="303" r:id="rId10"/>
    <p:sldId id="304" r:id="rId11"/>
    <p:sldId id="322" r:id="rId12"/>
    <p:sldId id="317" r:id="rId13"/>
    <p:sldId id="318" r:id="rId14"/>
    <p:sldId id="320" r:id="rId15"/>
  </p:sldIdLst>
  <p:sldSz cx="12192000" cy="6858000"/>
  <p:notesSz cx="6797675" cy="9926638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ys stil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leim, Per Espen" userId="8dbcf31b-4b61-4be2-aeaa-84de4f3b7e6e" providerId="ADAL" clId="{FEE890B7-A1E5-4C79-8739-65C768C16010}"/>
    <pc:docChg chg="undo custSel addSld modSld sldOrd">
      <pc:chgData name="Soleim, Per Espen" userId="8dbcf31b-4b61-4be2-aeaa-84de4f3b7e6e" providerId="ADAL" clId="{FEE890B7-A1E5-4C79-8739-65C768C16010}" dt="2026-04-29T13:38:17.415" v="964"/>
      <pc:docMkLst>
        <pc:docMk/>
      </pc:docMkLst>
      <pc:sldChg chg="addSp delSp modSp mod">
        <pc:chgData name="Soleim, Per Espen" userId="8dbcf31b-4b61-4be2-aeaa-84de4f3b7e6e" providerId="ADAL" clId="{FEE890B7-A1E5-4C79-8739-65C768C16010}" dt="2026-04-29T13:38:17.415" v="964"/>
        <pc:sldMkLst>
          <pc:docMk/>
          <pc:sldMk cId="68970873" sldId="321"/>
        </pc:sldMkLst>
        <pc:graphicFrameChg chg="add mod">
          <ac:chgData name="Soleim, Per Espen" userId="8dbcf31b-4b61-4be2-aeaa-84de4f3b7e6e" providerId="ADAL" clId="{FEE890B7-A1E5-4C79-8739-65C768C16010}" dt="2026-04-29T13:38:17.415" v="964"/>
          <ac:graphicFrameMkLst>
            <pc:docMk/>
            <pc:sldMk cId="68970873" sldId="321"/>
            <ac:graphicFrameMk id="6" creationId="{B380681E-9524-39CD-5C52-AB89FEEE3E6B}"/>
          </ac:graphicFrameMkLst>
        </pc:graphicFrameChg>
      </pc:sldChg>
    </pc:docChg>
  </pc:docChgLst>
  <pc:docChgLst>
    <pc:chgData name="Nørstrud, Anna Christina" userId="58ec4f99-5e10-41e0-956b-afa4b5d9ffc8" providerId="ADAL" clId="{E48408AE-2EDE-4B60-914D-5126C18D8697}"/>
    <pc:docChg chg="modSld">
      <pc:chgData name="Nørstrud, Anna Christina" userId="58ec4f99-5e10-41e0-956b-afa4b5d9ffc8" providerId="ADAL" clId="{E48408AE-2EDE-4B60-914D-5126C18D8697}" dt="2026-05-12T06:07:24.323" v="15" actId="20577"/>
      <pc:docMkLst>
        <pc:docMk/>
      </pc:docMkLst>
      <pc:sldChg chg="modSp mod">
        <pc:chgData name="Nørstrud, Anna Christina" userId="58ec4f99-5e10-41e0-956b-afa4b5d9ffc8" providerId="ADAL" clId="{E48408AE-2EDE-4B60-914D-5126C18D8697}" dt="2026-05-12T06:07:02.836" v="2" actId="20577"/>
        <pc:sldMkLst>
          <pc:docMk/>
          <pc:sldMk cId="389890574" sldId="267"/>
        </pc:sldMkLst>
        <pc:spChg chg="mod">
          <ac:chgData name="Nørstrud, Anna Christina" userId="58ec4f99-5e10-41e0-956b-afa4b5d9ffc8" providerId="ADAL" clId="{E48408AE-2EDE-4B60-914D-5126C18D8697}" dt="2026-05-12T06:07:02.836" v="2" actId="20577"/>
          <ac:spMkLst>
            <pc:docMk/>
            <pc:sldMk cId="389890574" sldId="267"/>
            <ac:spMk id="4" creationId="{00000000-0000-0000-0000-000000000000}"/>
          </ac:spMkLst>
        </pc:spChg>
      </pc:sldChg>
      <pc:sldChg chg="modSp mod">
        <pc:chgData name="Nørstrud, Anna Christina" userId="58ec4f99-5e10-41e0-956b-afa4b5d9ffc8" providerId="ADAL" clId="{E48408AE-2EDE-4B60-914D-5126C18D8697}" dt="2026-05-12T06:07:24.323" v="15" actId="20577"/>
        <pc:sldMkLst>
          <pc:docMk/>
          <pc:sldMk cId="3949190496" sldId="319"/>
        </pc:sldMkLst>
        <pc:spChg chg="mod">
          <ac:chgData name="Nørstrud, Anna Christina" userId="58ec4f99-5e10-41e0-956b-afa4b5d9ffc8" providerId="ADAL" clId="{E48408AE-2EDE-4B60-914D-5126C18D8697}" dt="2026-05-12T06:07:24.323" v="15" actId="20577"/>
          <ac:spMkLst>
            <pc:docMk/>
            <pc:sldMk cId="3949190496" sldId="319"/>
            <ac:spMk id="5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helsemidtno-my.sharepoint.com/personal/per_espen_soleim_helse-mr_no/Documents/Dokumenter/A%20Anskaffelse/2025/Pr%20ukedag%20pr%20time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helsemidtno-my.sharepoint.com/personal/per_espen_soleim_helse-mr_no/Documents/Dokumenter/A%20Anskaffelse/2026/master2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b-NO"/>
              <a:t>Turer pr mnd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'Ark1'!$B$10</c:f>
              <c:strCache>
                <c:ptCount val="1"/>
                <c:pt idx="0">
                  <c:v>`2023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'Ark1'!$A$11:$A$22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Mars</c:v>
                </c:pt>
                <c:pt idx="3">
                  <c:v>April</c:v>
                </c:pt>
                <c:pt idx="4">
                  <c:v>Mai</c:v>
                </c:pt>
                <c:pt idx="5">
                  <c:v>Juni</c:v>
                </c:pt>
                <c:pt idx="6">
                  <c:v>Juli</c:v>
                </c:pt>
                <c:pt idx="7">
                  <c:v>August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'Ark1'!$B$11:$B$22</c:f>
              <c:numCache>
                <c:formatCode>#,##0</c:formatCode>
                <c:ptCount val="12"/>
                <c:pt idx="0">
                  <c:v>10243</c:v>
                </c:pt>
                <c:pt idx="1">
                  <c:v>9272</c:v>
                </c:pt>
                <c:pt idx="2">
                  <c:v>11671</c:v>
                </c:pt>
                <c:pt idx="3">
                  <c:v>8035</c:v>
                </c:pt>
                <c:pt idx="4">
                  <c:v>9537</c:v>
                </c:pt>
                <c:pt idx="5">
                  <c:v>10210</c:v>
                </c:pt>
                <c:pt idx="6">
                  <c:v>7228</c:v>
                </c:pt>
                <c:pt idx="7">
                  <c:v>8849</c:v>
                </c:pt>
                <c:pt idx="8">
                  <c:v>10056</c:v>
                </c:pt>
                <c:pt idx="9">
                  <c:v>10596</c:v>
                </c:pt>
                <c:pt idx="10">
                  <c:v>10942</c:v>
                </c:pt>
                <c:pt idx="11">
                  <c:v>9215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DEA-4965-B0FC-0FA632BAEC4E}"/>
            </c:ext>
          </c:extLst>
        </c:ser>
        <c:ser>
          <c:idx val="1"/>
          <c:order val="1"/>
          <c:tx>
            <c:strRef>
              <c:f>'Ark1'!$C$10</c:f>
              <c:strCache>
                <c:ptCount val="1"/>
                <c:pt idx="0">
                  <c:v>`2024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'Ark1'!$A$11:$A$22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Mars</c:v>
                </c:pt>
                <c:pt idx="3">
                  <c:v>April</c:v>
                </c:pt>
                <c:pt idx="4">
                  <c:v>Mai</c:v>
                </c:pt>
                <c:pt idx="5">
                  <c:v>Juni</c:v>
                </c:pt>
                <c:pt idx="6">
                  <c:v>Juli</c:v>
                </c:pt>
                <c:pt idx="7">
                  <c:v>August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'Ark1'!$C$11:$C$22</c:f>
              <c:numCache>
                <c:formatCode>#,##0</c:formatCode>
                <c:ptCount val="12"/>
                <c:pt idx="0">
                  <c:v>10867</c:v>
                </c:pt>
                <c:pt idx="1">
                  <c:v>10096</c:v>
                </c:pt>
                <c:pt idx="2">
                  <c:v>8980</c:v>
                </c:pt>
                <c:pt idx="3">
                  <c:v>10012</c:v>
                </c:pt>
                <c:pt idx="4">
                  <c:v>9174</c:v>
                </c:pt>
                <c:pt idx="5">
                  <c:v>8803</c:v>
                </c:pt>
                <c:pt idx="6">
                  <c:v>7399</c:v>
                </c:pt>
                <c:pt idx="7">
                  <c:v>8225</c:v>
                </c:pt>
                <c:pt idx="8">
                  <c:v>9875</c:v>
                </c:pt>
                <c:pt idx="9">
                  <c:v>10454</c:v>
                </c:pt>
                <c:pt idx="10">
                  <c:v>10318</c:v>
                </c:pt>
                <c:pt idx="11">
                  <c:v>8200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DEA-4965-B0FC-0FA632BAEC4E}"/>
            </c:ext>
          </c:extLst>
        </c:ser>
        <c:ser>
          <c:idx val="2"/>
          <c:order val="2"/>
          <c:tx>
            <c:strRef>
              <c:f>'Ark1'!$D$10</c:f>
              <c:strCache>
                <c:ptCount val="1"/>
                <c:pt idx="0">
                  <c:v>`2025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'Ark1'!$A$11:$A$22</c:f>
              <c:strCache>
                <c:ptCount val="12"/>
                <c:pt idx="0">
                  <c:v>Januar</c:v>
                </c:pt>
                <c:pt idx="1">
                  <c:v>februar</c:v>
                </c:pt>
                <c:pt idx="2">
                  <c:v>Mars</c:v>
                </c:pt>
                <c:pt idx="3">
                  <c:v>April</c:v>
                </c:pt>
                <c:pt idx="4">
                  <c:v>Mai</c:v>
                </c:pt>
                <c:pt idx="5">
                  <c:v>Juni</c:v>
                </c:pt>
                <c:pt idx="6">
                  <c:v>Juli</c:v>
                </c:pt>
                <c:pt idx="7">
                  <c:v>August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Desember</c:v>
                </c:pt>
              </c:strCache>
            </c:strRef>
          </c:cat>
          <c:val>
            <c:numRef>
              <c:f>'Ark1'!$D$11:$D$22</c:f>
              <c:numCache>
                <c:formatCode>#,##0</c:formatCode>
                <c:ptCount val="12"/>
                <c:pt idx="0">
                  <c:v>9834</c:v>
                </c:pt>
                <c:pt idx="1">
                  <c:v>8965</c:v>
                </c:pt>
                <c:pt idx="2">
                  <c:v>9687</c:v>
                </c:pt>
                <c:pt idx="3">
                  <c:v>8434</c:v>
                </c:pt>
                <c:pt idx="4">
                  <c:v>9026</c:v>
                </c:pt>
                <c:pt idx="5">
                  <c:v>8976</c:v>
                </c:pt>
                <c:pt idx="6">
                  <c:v>7021</c:v>
                </c:pt>
                <c:pt idx="7">
                  <c:v>8103</c:v>
                </c:pt>
                <c:pt idx="8">
                  <c:v>10304</c:v>
                </c:pt>
                <c:pt idx="9">
                  <c:v>10464</c:v>
                </c:pt>
                <c:pt idx="10">
                  <c:v>9998</c:v>
                </c:pt>
                <c:pt idx="11">
                  <c:v>8616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DEA-4965-B0FC-0FA632BAEC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9687807"/>
        <c:axId val="552932735"/>
      </c:lineChart>
      <c:catAx>
        <c:axId val="55968780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552932735"/>
        <c:crosses val="autoZero"/>
        <c:auto val="1"/>
        <c:lblAlgn val="ctr"/>
        <c:lblOffset val="100"/>
        <c:noMultiLvlLbl val="0"/>
      </c:catAx>
      <c:valAx>
        <c:axId val="552932735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55968780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247822283084178"/>
          <c:y val="0.94743903175785893"/>
          <c:w val="0.19504345924150784"/>
          <c:h val="3.71299577989136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b-NO" dirty="0"/>
              <a:t>Rekvisisjoner pr ukedag alle områder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'Ark1'!$W$8:$AC$8</c:f>
              <c:strCache>
                <c:ptCount val="7"/>
                <c:pt idx="0">
                  <c:v>Mandag</c:v>
                </c:pt>
                <c:pt idx="1">
                  <c:v>Tirsdag</c:v>
                </c:pt>
                <c:pt idx="2">
                  <c:v>Onsdag</c:v>
                </c:pt>
                <c:pt idx="3">
                  <c:v>Torsdag</c:v>
                </c:pt>
                <c:pt idx="4">
                  <c:v>Fredag</c:v>
                </c:pt>
                <c:pt idx="5">
                  <c:v>Lørdag</c:v>
                </c:pt>
                <c:pt idx="6">
                  <c:v>Søndag</c:v>
                </c:pt>
              </c:strCache>
            </c:strRef>
          </c:cat>
          <c:val>
            <c:numRef>
              <c:f>'Ark1'!$W$9:$AC$9</c:f>
              <c:numCache>
                <c:formatCode>#,##0</c:formatCode>
                <c:ptCount val="7"/>
                <c:pt idx="0">
                  <c:v>81230</c:v>
                </c:pt>
                <c:pt idx="1">
                  <c:v>75645</c:v>
                </c:pt>
                <c:pt idx="2">
                  <c:v>74291</c:v>
                </c:pt>
                <c:pt idx="3">
                  <c:v>73343</c:v>
                </c:pt>
                <c:pt idx="4">
                  <c:v>61774</c:v>
                </c:pt>
                <c:pt idx="5">
                  <c:v>7018</c:v>
                </c:pt>
                <c:pt idx="6">
                  <c:v>5396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B0-421B-AF96-2474903691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14771512"/>
        <c:axId val="514771840"/>
      </c:barChart>
      <c:catAx>
        <c:axId val="514771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514771840"/>
        <c:crosses val="autoZero"/>
        <c:auto val="1"/>
        <c:lblAlgn val="ctr"/>
        <c:lblOffset val="100"/>
        <c:noMultiLvlLbl val="0"/>
      </c:catAx>
      <c:valAx>
        <c:axId val="5147718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514771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b-NO"/>
              <a:t>Rekvisisjoner</a:t>
            </a:r>
            <a:r>
              <a:rPr lang="nb-NO" baseline="0"/>
              <a:t> pr time område 2 2023-2025</a:t>
            </a:r>
            <a:endParaRPr lang="nb-NO"/>
          </a:p>
        </c:rich>
      </c:tx>
      <c:layout>
        <c:manualLayout>
          <c:xMode val="edge"/>
          <c:yMode val="edge"/>
          <c:x val="0.23250678040244968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'Pr klokkeslett pr time'!$CF$10:$CF$33</c:f>
              <c:strCache>
                <c:ptCount val="24"/>
                <c:pt idx="0">
                  <c:v>00</c:v>
                </c:pt>
                <c:pt idx="1">
                  <c:v>01</c:v>
                </c:pt>
                <c:pt idx="2">
                  <c:v>02</c:v>
                </c:pt>
                <c:pt idx="3">
                  <c:v>03</c:v>
                </c:pt>
                <c:pt idx="4">
                  <c:v>04</c:v>
                </c:pt>
                <c:pt idx="5">
                  <c:v>05</c:v>
                </c:pt>
                <c:pt idx="6">
                  <c:v>06</c:v>
                </c:pt>
                <c:pt idx="7">
                  <c:v>07</c:v>
                </c:pt>
                <c:pt idx="8">
                  <c:v>08</c:v>
                </c:pt>
                <c:pt idx="9">
                  <c:v>09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</c:strCache>
            </c:strRef>
          </c:cat>
          <c:val>
            <c:numRef>
              <c:f>'Pr klokkeslett pr time'!$CG$10:$CG$33</c:f>
              <c:numCache>
                <c:formatCode>#,##0</c:formatCode>
                <c:ptCount val="24"/>
                <c:pt idx="0">
                  <c:v>391</c:v>
                </c:pt>
                <c:pt idx="1">
                  <c:v>378</c:v>
                </c:pt>
                <c:pt idx="2">
                  <c:v>327</c:v>
                </c:pt>
                <c:pt idx="3">
                  <c:v>307</c:v>
                </c:pt>
                <c:pt idx="4">
                  <c:v>343</c:v>
                </c:pt>
                <c:pt idx="5">
                  <c:v>559</c:v>
                </c:pt>
                <c:pt idx="6">
                  <c:v>748</c:v>
                </c:pt>
                <c:pt idx="7">
                  <c:v>4217</c:v>
                </c:pt>
                <c:pt idx="8">
                  <c:v>13349</c:v>
                </c:pt>
                <c:pt idx="9">
                  <c:v>17063</c:v>
                </c:pt>
                <c:pt idx="10">
                  <c:v>21528</c:v>
                </c:pt>
                <c:pt idx="11">
                  <c:v>24057</c:v>
                </c:pt>
                <c:pt idx="12">
                  <c:v>27124</c:v>
                </c:pt>
                <c:pt idx="13">
                  <c:v>32552</c:v>
                </c:pt>
                <c:pt idx="14">
                  <c:v>22551</c:v>
                </c:pt>
                <c:pt idx="15">
                  <c:v>11625</c:v>
                </c:pt>
                <c:pt idx="16">
                  <c:v>3837</c:v>
                </c:pt>
                <c:pt idx="17">
                  <c:v>1791</c:v>
                </c:pt>
                <c:pt idx="18">
                  <c:v>1268</c:v>
                </c:pt>
                <c:pt idx="19">
                  <c:v>2212</c:v>
                </c:pt>
                <c:pt idx="20">
                  <c:v>2254</c:v>
                </c:pt>
                <c:pt idx="21">
                  <c:v>688</c:v>
                </c:pt>
                <c:pt idx="22">
                  <c:v>531</c:v>
                </c:pt>
                <c:pt idx="23">
                  <c:v>482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31-4571-BA51-67FA84C8C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69547055"/>
        <c:axId val="769543695"/>
      </c:barChart>
      <c:catAx>
        <c:axId val="7695470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9543695"/>
        <c:crosses val="autoZero"/>
        <c:auto val="1"/>
        <c:lblAlgn val="ctr"/>
        <c:lblOffset val="100"/>
        <c:noMultiLvlLbl val="0"/>
      </c:catAx>
      <c:valAx>
        <c:axId val="7695436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769547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0.76013</cdr:x>
      <cdr:y>0.79028</cdr:y>
    </cdr:from>
    <cdr:to>
      <cdr:x>0.8259</cdr:x>
      <cdr:y>0.87516</cdr:y>
    </cdr:to>
    <cdr:sp macro="" textlink="">
      <cdr:nvSpPr>
        <cdr:cNvPr id="2" name="TekstSylinder 4"/>
        <cdr:cNvSpPr txBox="1"/>
      </cdr:nvSpPr>
      <cdr:spPr>
        <a:xfrm xmlns:a="http://schemas.openxmlformats.org/drawingml/2006/main">
          <a:off x="7993184" y="3438768"/>
          <a:ext cx="69166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nb-NO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nb-NO" dirty="0"/>
            <a:t>2%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8D4A9-7898-4E70-B845-90ED739B3F06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48AEC-4681-4B0E-852A-77C26CF4FC5D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29540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B1A520F1-65EE-E649-BB8D-A3734D998E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0" b="50000"/>
          <a:stretch/>
        </p:blipFill>
        <p:spPr>
          <a:xfrm>
            <a:off x="7342909" y="2031103"/>
            <a:ext cx="4849092" cy="4826898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457C1FD1-C72D-B941-8128-0E8368527E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8" y="446405"/>
            <a:ext cx="2719754" cy="52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00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 - K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28AB9C3-8B30-D644-AE02-1F73A6694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5E9DE39-9DCC-2A48-B512-D62634DCB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D508B2E-D5F0-424B-84A7-34DAF21426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1FD1AAA-F6C1-3E43-AFD6-2901438179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D2A292EE-25A9-2B47-98B0-F650206E4C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CA44997F-0D0E-5845-B7B6-09C32376E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DB919485-2E05-C648-83E6-5BCB37E5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B2400F27-A523-4D49-B3FC-A0D1B4D49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352019D6-8B6D-1547-A33B-C2C5C34302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127" y="6060528"/>
            <a:ext cx="457958" cy="457958"/>
          </a:xfrm>
          <a:prstGeom prst="rect">
            <a:avLst/>
          </a:prstGeom>
        </p:spPr>
      </p:pic>
      <p:cxnSp>
        <p:nvCxnSpPr>
          <p:cNvPr id="12" name="Rett linje 11">
            <a:extLst>
              <a:ext uri="{FF2B5EF4-FFF2-40B4-BE49-F238E27FC236}">
                <a16:creationId xmlns:a16="http://schemas.microsoft.com/office/drawing/2014/main" id="{DEF03F01-AAC7-034B-AE29-D0D5DCA0871B}"/>
              </a:ext>
            </a:extLst>
          </p:cNvPr>
          <p:cNvCxnSpPr/>
          <p:nvPr userDrawn="1"/>
        </p:nvCxnSpPr>
        <p:spPr>
          <a:xfrm>
            <a:off x="0" y="6289507"/>
            <a:ext cx="113538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692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45DF14B-C2FE-F544-8369-696968811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A7FA39DB-E08D-BD49-A771-A15E0D754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848A3EFA-93BE-2942-A9DE-510C191A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9771E15-F4D1-8E4C-909A-45D6322C0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079032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Bare tittel - Blå">
    <p:bg>
      <p:bgPr>
        <a:solidFill>
          <a:srgbClr val="0032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45DF14B-C2FE-F544-8369-696968811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A7FA39DB-E08D-BD49-A771-A15E0D754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848A3EFA-93BE-2942-A9DE-510C191AC7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29771E15-F4D1-8E4C-909A-45D6322C0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cxnSp>
        <p:nvCxnSpPr>
          <p:cNvPr id="6" name="Rett linje 5">
            <a:extLst>
              <a:ext uri="{FF2B5EF4-FFF2-40B4-BE49-F238E27FC236}">
                <a16:creationId xmlns:a16="http://schemas.microsoft.com/office/drawing/2014/main" id="{15EB17B9-0771-0D4B-A7C0-DAB882EB11B1}"/>
              </a:ext>
            </a:extLst>
          </p:cNvPr>
          <p:cNvCxnSpPr/>
          <p:nvPr userDrawn="1"/>
        </p:nvCxnSpPr>
        <p:spPr>
          <a:xfrm>
            <a:off x="0" y="6289507"/>
            <a:ext cx="113538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>
            <a:extLst>
              <a:ext uri="{FF2B5EF4-FFF2-40B4-BE49-F238E27FC236}">
                <a16:creationId xmlns:a16="http://schemas.microsoft.com/office/drawing/2014/main" id="{FE13AB6A-FB76-5C40-8779-8CD9DBF70535}"/>
              </a:ext>
            </a:extLst>
          </p:cNvPr>
          <p:cNvSpPr/>
          <p:nvPr userDrawn="1"/>
        </p:nvSpPr>
        <p:spPr>
          <a:xfrm>
            <a:off x="11403127" y="6236250"/>
            <a:ext cx="106514" cy="1065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751D761E-883A-3E42-A342-5F578B983C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08" y="6410035"/>
            <a:ext cx="1506647" cy="28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441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EC030D76-EBBC-6045-A8E0-1BF544F8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117CC59B-D2C4-724B-A9D4-6039BB627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843198B2-5AF0-4B41-84D5-E841732B4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929392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 - Blå">
    <p:bg>
      <p:bgPr>
        <a:solidFill>
          <a:srgbClr val="0032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EC030D76-EBBC-6045-A8E0-1BF544F8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117CC59B-D2C4-724B-A9D4-6039BB627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843198B2-5AF0-4B41-84D5-E841732B4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cxnSp>
        <p:nvCxnSpPr>
          <p:cNvPr id="5" name="Rett linje 4">
            <a:extLst>
              <a:ext uri="{FF2B5EF4-FFF2-40B4-BE49-F238E27FC236}">
                <a16:creationId xmlns:a16="http://schemas.microsoft.com/office/drawing/2014/main" id="{05DC0F9C-C7F6-864A-B825-03A0E4386B96}"/>
              </a:ext>
            </a:extLst>
          </p:cNvPr>
          <p:cNvCxnSpPr/>
          <p:nvPr userDrawn="1"/>
        </p:nvCxnSpPr>
        <p:spPr>
          <a:xfrm>
            <a:off x="0" y="6289507"/>
            <a:ext cx="113538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>
            <a:extLst>
              <a:ext uri="{FF2B5EF4-FFF2-40B4-BE49-F238E27FC236}">
                <a16:creationId xmlns:a16="http://schemas.microsoft.com/office/drawing/2014/main" id="{D3855909-4CB5-7C4A-BBD1-322F3AAC3158}"/>
              </a:ext>
            </a:extLst>
          </p:cNvPr>
          <p:cNvSpPr/>
          <p:nvPr userDrawn="1"/>
        </p:nvSpPr>
        <p:spPr>
          <a:xfrm>
            <a:off x="11403127" y="6236250"/>
            <a:ext cx="106514" cy="1065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03893D71-D650-0441-9B87-045684C1D3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08" y="6410035"/>
            <a:ext cx="1506647" cy="28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30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11E09AA-F784-7843-AF76-F1F5C10CA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2941B3E-7B61-9942-971E-6A4275BB11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6C6C3EE-1C5E-2B43-AD4B-48A5DC0189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66279E4-A95D-494F-B5C0-48C6AAEC0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8BEA9F2-7015-1F45-85F0-950A233A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934AD8B-F318-F843-94DD-61BEBF355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79816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4609725-4C45-974D-824E-69A856778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A63FF9E-5285-314A-8CF5-EEB89FFE02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0CE39C3-2AA4-5244-9A2D-DB3B64A152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1D2AF465-F61C-4E4D-858F-514DDF4A7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5394162-ECD8-7945-865B-7F1F64159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86562E3F-A4CE-2041-A55F-08EFD70FF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8620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tel og 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AD42566-4768-9B46-AFF6-FF46A8313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DAC1D3E1-B9C2-784F-88E4-AEF167E246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9A5C4AD-40E5-9149-ADE1-C81DB1FDC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80B98C6-809E-6948-BAF6-43E891F2C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03A929C-DC22-F942-AD31-7CDFF0FFF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82215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1E658D50-C9C4-0E4E-BBDA-89F36C2E33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72CFF7A4-7E83-2E45-82EE-BFA61A279D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D208DC0-E74B-F748-AA00-FDB066BD1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CAFE319-53F5-3147-8E69-370A523D2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769782D-285F-2444-A54B-B7BB5BD59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269422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 - Strategi 2030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EC030D76-EBBC-6045-A8E0-1BF544F825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130136" y="6398554"/>
            <a:ext cx="1084118" cy="365125"/>
          </a:xfrm>
        </p:spPr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 dirty="0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117CC59B-D2C4-724B-A9D4-6039BB627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347884" y="6398554"/>
            <a:ext cx="6754761" cy="365125"/>
          </a:xfrm>
        </p:spPr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843198B2-5AF0-4B41-84D5-E841732B4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38397" y="6398554"/>
            <a:ext cx="578427" cy="365125"/>
          </a:xfrm>
        </p:spPr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879581D5-0F7E-9E4F-89C4-AFAA1EA9A7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034" y="6396105"/>
            <a:ext cx="771939" cy="286317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47E1402-2297-4047-B887-9D1FFB14100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64" y="6426347"/>
            <a:ext cx="1545936" cy="25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6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EC9FBA7-41E6-C943-9BCD-44F5EB4685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452C6F6-7C7E-0545-8053-554FFB3DB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F19BF38-7C0E-D742-A608-838B840329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D46AAD2-377D-CE4A-A78F-CC05DDAF1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D7291D6-3B57-4443-854E-B16C15C9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02779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- Hv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>
            <a:extLst>
              <a:ext uri="{FF2B5EF4-FFF2-40B4-BE49-F238E27FC236}">
                <a16:creationId xmlns:a16="http://schemas.microsoft.com/office/drawing/2014/main" id="{CE3C56CD-BE2D-604C-A7A7-6A7FD6A668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29"/>
          <a:stretch/>
        </p:blipFill>
        <p:spPr>
          <a:xfrm>
            <a:off x="7355400" y="2024221"/>
            <a:ext cx="4836600" cy="483377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rgbClr val="003283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0328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457C1FD1-C72D-B941-8128-0E8368527E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8" y="481724"/>
            <a:ext cx="2719754" cy="45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91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tellysbilde - Lite kor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457C1FD1-C72D-B941-8128-0E8368527E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8" y="446405"/>
            <a:ext cx="2719754" cy="52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00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eloverskrift - Outlin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>
            <a:extLst>
              <a:ext uri="{FF2B5EF4-FFF2-40B4-BE49-F238E27FC236}">
                <a16:creationId xmlns:a16="http://schemas.microsoft.com/office/drawing/2014/main" id="{678D648A-5C59-7840-A609-8BD96C1485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907" y="2031102"/>
            <a:ext cx="6068293" cy="6062219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1B92C26F-7F53-C14B-B289-0792A6608C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8970" y="1122363"/>
            <a:ext cx="9134622" cy="1803717"/>
          </a:xfrm>
        </p:spPr>
        <p:txBody>
          <a:bodyPr anchor="b" anchorCtr="0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6AE6A5A5-BED6-5143-86AB-460B6B3739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8970" y="3602038"/>
            <a:ext cx="9134622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73CE523-8A75-3248-9DA6-4FBCB7D8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11DF22D-D0D4-0E48-B228-D7E1C05C9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ACCF5C-1F08-8446-B3CB-BE8A4E8E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5" name="Bilde 14">
            <a:extLst>
              <a:ext uri="{FF2B5EF4-FFF2-40B4-BE49-F238E27FC236}">
                <a16:creationId xmlns:a16="http://schemas.microsoft.com/office/drawing/2014/main" id="{457C1FD1-C72D-B941-8128-0E8368527E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8" y="446405"/>
            <a:ext cx="2719754" cy="52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572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 - Kor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>
            <a:extLst>
              <a:ext uri="{FF2B5EF4-FFF2-40B4-BE49-F238E27FC236}">
                <a16:creationId xmlns:a16="http://schemas.microsoft.com/office/drawing/2014/main" id="{4F6546F2-132F-8144-9B26-617528BE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0" b="50000"/>
          <a:stretch/>
        </p:blipFill>
        <p:spPr>
          <a:xfrm>
            <a:off x="7342909" y="2031103"/>
            <a:ext cx="4849092" cy="4826898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60E85F30-75B4-FF42-AF80-20CFD766F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0990" y="1709738"/>
            <a:ext cx="9876459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7604DED-0A22-4640-8B1A-EA0B4E547B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70990" y="4589463"/>
            <a:ext cx="9876460" cy="1500187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Rediger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8858EF4-CDD5-1440-86E1-4B7C7AA44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2F194CB1-9586-EF4B-BBB6-8D9442BF7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44BB978-85C2-0D4E-9FC4-20CC0C33C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663BEA8-A4EA-854E-9471-F981C2A109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08" y="6429601"/>
            <a:ext cx="1506647" cy="24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211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891CDD4-CA52-7C4D-8F8A-3FE04929F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C131A3E-7895-8346-BF2B-D4D3FD170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4ACC645-0435-484D-A09D-82C747BFB7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136B6A6-D833-794B-8729-5D07699C5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9FAF9AB-8DF9-CB4C-A8B4-1B435AA1E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A93593C-2DE9-7D4C-91D3-9E1788F37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2775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o innholdsdeler - Ko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891CDD4-CA52-7C4D-8F8A-3FE04929F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C131A3E-7895-8346-BF2B-D4D3FD170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4ACC645-0435-484D-A09D-82C747BFB7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136B6A6-D833-794B-8729-5D07699C5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9FAF9AB-8DF9-CB4C-A8B4-1B435AA1E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4A93593C-2DE9-7D4C-91D3-9E1788F37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85EE7DCD-A9CF-F946-9FF8-73131B3C77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3127" y="6060528"/>
            <a:ext cx="457958" cy="457958"/>
          </a:xfrm>
          <a:prstGeom prst="rect">
            <a:avLst/>
          </a:prstGeom>
        </p:spPr>
      </p:pic>
      <p:cxnSp>
        <p:nvCxnSpPr>
          <p:cNvPr id="10" name="Rett linje 9">
            <a:extLst>
              <a:ext uri="{FF2B5EF4-FFF2-40B4-BE49-F238E27FC236}">
                <a16:creationId xmlns:a16="http://schemas.microsoft.com/office/drawing/2014/main" id="{27CFEDB7-4063-CB4D-A736-FE7E1133003D}"/>
              </a:ext>
            </a:extLst>
          </p:cNvPr>
          <p:cNvCxnSpPr/>
          <p:nvPr userDrawn="1"/>
        </p:nvCxnSpPr>
        <p:spPr>
          <a:xfrm>
            <a:off x="0" y="6289507"/>
            <a:ext cx="113538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2433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28AB9C3-8B30-D644-AE02-1F73A6694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5E9DE39-9DCC-2A48-B512-D62634DCB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D508B2E-D5F0-424B-84A7-34DAF21426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B1FD1AAA-F6C1-3E43-AFD6-2901438179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D2A292EE-25A9-2B47-98B0-F650206E4C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CA44997F-0D0E-5845-B7B6-09C32376E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DB919485-2E05-C648-83E6-5BCB37E52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B2400F27-A523-4D49-B3FC-A0D1B4D49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8608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78647BA5-F06A-5B43-8698-E775507EE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EBEB8629-6545-D646-B891-0A3E1F73A8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65B4DF2-A0F8-884E-8DBE-7712307E70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189519" y="6398554"/>
            <a:ext cx="108411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9F13E-7433-AD44-943B-226CAB9E3968}" type="datetimeFigureOut">
              <a:rPr lang="nb-NO" smtClean="0"/>
              <a:t>12.05.2026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3B7D5AD-47C6-DB46-AAD0-77F1DAC4FF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42908" y="6398554"/>
            <a:ext cx="33181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B3EAFA3-513F-8C48-BD2F-0A1A89FB5A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54589" y="6398554"/>
            <a:ext cx="5784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5909A-6E04-0740-90F1-7980387B509A}" type="slidenum">
              <a:rPr lang="nb-NO" smtClean="0"/>
              <a:t>‹#›</a:t>
            </a:fld>
            <a:endParaRPr lang="nb-NO"/>
          </a:p>
        </p:txBody>
      </p:sp>
      <p:cxnSp>
        <p:nvCxnSpPr>
          <p:cNvPr id="8" name="Rett linje 7">
            <a:extLst>
              <a:ext uri="{FF2B5EF4-FFF2-40B4-BE49-F238E27FC236}">
                <a16:creationId xmlns:a16="http://schemas.microsoft.com/office/drawing/2014/main" id="{34695DCA-5B5F-BF40-B86F-07FE2608D712}"/>
              </a:ext>
            </a:extLst>
          </p:cNvPr>
          <p:cNvCxnSpPr/>
          <p:nvPr userDrawn="1"/>
        </p:nvCxnSpPr>
        <p:spPr>
          <a:xfrm>
            <a:off x="0" y="6289507"/>
            <a:ext cx="11353800" cy="0"/>
          </a:xfrm>
          <a:prstGeom prst="line">
            <a:avLst/>
          </a:prstGeom>
          <a:ln w="19050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8">
            <a:extLst>
              <a:ext uri="{FF2B5EF4-FFF2-40B4-BE49-F238E27FC236}">
                <a16:creationId xmlns:a16="http://schemas.microsoft.com/office/drawing/2014/main" id="{B372F43A-4749-7645-AEEC-2D18E5808714}"/>
              </a:ext>
            </a:extLst>
          </p:cNvPr>
          <p:cNvSpPr/>
          <p:nvPr userDrawn="1"/>
        </p:nvSpPr>
        <p:spPr>
          <a:xfrm>
            <a:off x="11403127" y="6236250"/>
            <a:ext cx="106514" cy="10651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BF125BD-B4E4-8B46-9674-B96B340D0D3D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64" y="6426347"/>
            <a:ext cx="1545936" cy="256075"/>
          </a:xfrm>
          <a:prstGeom prst="rect">
            <a:avLst/>
          </a:prstGeom>
        </p:spPr>
      </p:pic>
      <p:sp>
        <p:nvSpPr>
          <p:cNvPr id="10" name="TekstSylinder 9">
            <a:extLst>
              <a:ext uri="{FF2B5EF4-FFF2-40B4-BE49-F238E27FC236}">
                <a16:creationId xmlns:a16="http://schemas.microsoft.com/office/drawing/2014/main" id="{7646B6EF-0E87-48D5-C0E7-50B91D492813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703060"/>
            <a:ext cx="206375" cy="9144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nb-NO" sz="6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</a:t>
            </a:r>
          </a:p>
        </p:txBody>
      </p:sp>
    </p:spTree>
    <p:extLst>
      <p:ext uri="{BB962C8B-B14F-4D97-AF65-F5344CB8AC3E}">
        <p14:creationId xmlns:p14="http://schemas.microsoft.com/office/powerpoint/2010/main" val="1906689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03283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tel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Vedlegg 5</a:t>
            </a:r>
            <a:br>
              <a:rPr lang="nb-NO" dirty="0"/>
            </a:br>
            <a:r>
              <a:rPr lang="nb-NO" dirty="0"/>
              <a:t>Grunnlagsdata/statistikker</a:t>
            </a:r>
          </a:p>
        </p:txBody>
      </p:sp>
      <p:sp>
        <p:nvSpPr>
          <p:cNvPr id="5" name="Undertittel 4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b-NO" dirty="0"/>
              <a:t>Anskaffelse av pasientreiser i deler av Møre og Romsdal våren 2026</a:t>
            </a:r>
          </a:p>
        </p:txBody>
      </p:sp>
    </p:spTree>
    <p:extLst>
      <p:ext uri="{BB962C8B-B14F-4D97-AF65-F5344CB8AC3E}">
        <p14:creationId xmlns:p14="http://schemas.microsoft.com/office/powerpoint/2010/main" val="3898905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Rekvisisjoner pr time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 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1060938" y="6034901"/>
            <a:ext cx="52167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Timen en rekvisisjon har startet siste 3 år for område 2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712CCC9-1227-E7C5-9E88-8C4CA003AF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569259"/>
              </p:ext>
            </p:extLst>
          </p:nvPr>
        </p:nvGraphicFramePr>
        <p:xfrm>
          <a:off x="838200" y="1465118"/>
          <a:ext cx="10248900" cy="4177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9640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Minimumsbehov antall biler pr område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4885562"/>
              </p:ext>
            </p:extLst>
          </p:nvPr>
        </p:nvGraphicFramePr>
        <p:xfrm>
          <a:off x="838200" y="1825625"/>
          <a:ext cx="868044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3483">
                  <a:extLst>
                    <a:ext uri="{9D8B030D-6E8A-4147-A177-3AD203B41FA5}">
                      <a16:colId xmlns:a16="http://schemas.microsoft.com/office/drawing/2014/main" val="2256567850"/>
                    </a:ext>
                  </a:extLst>
                </a:gridCol>
                <a:gridCol w="2893483">
                  <a:extLst>
                    <a:ext uri="{9D8B030D-6E8A-4147-A177-3AD203B41FA5}">
                      <a16:colId xmlns:a16="http://schemas.microsoft.com/office/drawing/2014/main" val="2886025196"/>
                    </a:ext>
                  </a:extLst>
                </a:gridCol>
                <a:gridCol w="2893483">
                  <a:extLst>
                    <a:ext uri="{9D8B030D-6E8A-4147-A177-3AD203B41FA5}">
                      <a16:colId xmlns:a16="http://schemas.microsoft.com/office/drawing/2014/main" val="41931279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b-NO" dirty="0"/>
                        <a:t>Område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/>
                        <a:t>Små/mellomstore biler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/>
                        <a:t>Rullestolbiler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8650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dirty="0"/>
                        <a:t>Område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65845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864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Innledning til datagrunnlaget</a:t>
            </a:r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b-NO" altLang="nb-NO" sz="1800" dirty="0"/>
              <a:t>Datagrunnlaget viser historiske data og er ingen indikator eller lovnad om framtidig omfang av kjøreoppdrag som tildeles tilbyder av oppdragsgiver.</a:t>
            </a:r>
          </a:p>
          <a:p>
            <a:r>
              <a:rPr lang="nb-NO" altLang="nb-NO" sz="1800" dirty="0">
                <a:solidFill>
                  <a:srgbClr val="000000"/>
                </a:solidFill>
                <a:cs typeface="Calibri"/>
              </a:rPr>
              <a:t>Transportør må påregne å bli pålagt direktebestilt ventetid og retur på alle oppdrag, samt bli utnyttet i ventetiden.</a:t>
            </a:r>
            <a:endParaRPr lang="nb-NO" altLang="nb-NO" sz="1800" dirty="0">
              <a:solidFill>
                <a:srgbClr val="000000"/>
              </a:solidFill>
            </a:endParaRPr>
          </a:p>
          <a:p>
            <a:r>
              <a:rPr lang="nb-NO" altLang="nb-NO" sz="1800" dirty="0">
                <a:cs typeface="Calibri"/>
              </a:rPr>
              <a:t>Rekvisisjon viser til dokumentasjon av en pasientreisebestilling, mens en tur vil bestå av en eller flere rekvisisjoner, og kan inneholde ventetid og avtalt kjøring uten pasient i bil jf. begrepskatalog.</a:t>
            </a:r>
            <a:endParaRPr lang="nb-NO" sz="1800" dirty="0">
              <a:ea typeface="Calibri"/>
              <a:cs typeface="Calibri"/>
            </a:endParaRPr>
          </a:p>
          <a:p>
            <a:r>
              <a:rPr lang="nb-NO" altLang="nb-NO" sz="1800" dirty="0"/>
              <a:t>Endringer i primærhelsetjenestens og spesialisthelsetjenestens kan påvirke reisemønster og omfang:</a:t>
            </a:r>
          </a:p>
          <a:p>
            <a:pPr lvl="1"/>
            <a:r>
              <a:rPr lang="nb-NO" altLang="nb-NO" sz="1800" dirty="0"/>
              <a:t>Opprettelse eller nedleggelse av et helsetjenestetilbud</a:t>
            </a:r>
          </a:p>
          <a:p>
            <a:pPr lvl="1"/>
            <a:r>
              <a:rPr lang="nb-NO" altLang="nb-NO" sz="1800" dirty="0"/>
              <a:t>Sentralisering eller desentralisering av et helsetjenestetilbud</a:t>
            </a:r>
            <a:endParaRPr lang="nb-NO" altLang="nb-NO" sz="1800" dirty="0">
              <a:cs typeface="Calibri"/>
            </a:endParaRPr>
          </a:p>
          <a:p>
            <a:endParaRPr lang="nb-NO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5557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lassholder for innhold 14">
            <a:extLst>
              <a:ext uri="{FF2B5EF4-FFF2-40B4-BE49-F238E27FC236}">
                <a16:creationId xmlns:a16="http://schemas.microsoft.com/office/drawing/2014/main" id="{91987155-DC1B-7B5C-C434-1F884C2C08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" t="6527" r="19298" b="3871"/>
          <a:stretch>
            <a:fillRect/>
          </a:stretch>
        </p:blipFill>
        <p:spPr>
          <a:xfrm>
            <a:off x="5203824" y="1268361"/>
            <a:ext cx="6775330" cy="4955458"/>
          </a:xfrm>
          <a:prstGeom prst="rect">
            <a:avLst/>
          </a:prstGeom>
        </p:spPr>
      </p:pic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Områdeinndeling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402670" y="1690688"/>
            <a:ext cx="543120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Konkurransen gjelder ett delområde i Møre og Romsdal</a:t>
            </a:r>
          </a:p>
          <a:p>
            <a:endParaRPr lang="nb-NO" dirty="0"/>
          </a:p>
          <a:p>
            <a:r>
              <a:rPr lang="nb-NO" dirty="0"/>
              <a:t>Område 2: Nordre Sunnmøre 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Område 1, 3, 4, 5 og 6 er ikke en del av denne anskaffelsen</a:t>
            </a:r>
          </a:p>
        </p:txBody>
      </p:sp>
      <p:sp>
        <p:nvSpPr>
          <p:cNvPr id="3" name="TekstSylinder 2"/>
          <p:cNvSpPr txBox="1"/>
          <p:nvPr/>
        </p:nvSpPr>
        <p:spPr>
          <a:xfrm>
            <a:off x="5152856" y="3959674"/>
            <a:ext cx="111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Område 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8600953" y="1396057"/>
            <a:ext cx="111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Område 5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11077528" y="3441645"/>
            <a:ext cx="111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Område 6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7690997" y="2198981"/>
            <a:ext cx="111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Område 4</a:t>
            </a:r>
          </a:p>
        </p:txBody>
      </p:sp>
      <p:sp>
        <p:nvSpPr>
          <p:cNvPr id="11" name="TekstSylinder 10"/>
          <p:cNvSpPr txBox="1"/>
          <p:nvPr/>
        </p:nvSpPr>
        <p:spPr>
          <a:xfrm>
            <a:off x="9453539" y="5277277"/>
            <a:ext cx="111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Område 3</a:t>
            </a:r>
          </a:p>
        </p:txBody>
      </p:sp>
      <p:sp>
        <p:nvSpPr>
          <p:cNvPr id="12" name="TekstSylinder 11"/>
          <p:cNvSpPr txBox="1"/>
          <p:nvPr/>
        </p:nvSpPr>
        <p:spPr>
          <a:xfrm>
            <a:off x="6096000" y="3076607"/>
            <a:ext cx="1114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Område 2</a:t>
            </a:r>
          </a:p>
        </p:txBody>
      </p:sp>
    </p:spTree>
    <p:extLst>
      <p:ext uri="{BB962C8B-B14F-4D97-AF65-F5344CB8AC3E}">
        <p14:creationId xmlns:p14="http://schemas.microsoft.com/office/powerpoint/2010/main" val="3949190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Kontraktsverdi 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1389185" y="4741985"/>
            <a:ext cx="8047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Beløpet er anslått verdi for hele kontraktsperioden inkludert utlegg og eventuelle opsjoner, men eksklusiv merverdiavgift. Verdien representerer ingen garanti for fremtidig kjøp. </a:t>
            </a:r>
          </a:p>
        </p:txBody>
      </p:sp>
      <p:graphicFrame>
        <p:nvGraphicFramePr>
          <p:cNvPr id="3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280683"/>
              </p:ext>
            </p:extLst>
          </p:nvPr>
        </p:nvGraphicFramePr>
        <p:xfrm>
          <a:off x="1389185" y="1690688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966032369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2315997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b-NO" dirty="0"/>
                        <a:t>Kontraktsområde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/>
                        <a:t>Estimert verdi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28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b-NO" dirty="0"/>
                        <a:t>Område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b-NO" dirty="0"/>
                        <a:t>70 millioner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5811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936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/>
              <a:t>Beregningssteder</a:t>
            </a:r>
            <a:endParaRPr lang="nb-NO" dirty="0"/>
          </a:p>
        </p:txBody>
      </p:sp>
      <p:graphicFrame>
        <p:nvGraphicFramePr>
          <p:cNvPr id="6" name="Plassholder for innhold 5">
            <a:extLst>
              <a:ext uri="{FF2B5EF4-FFF2-40B4-BE49-F238E27FC236}">
                <a16:creationId xmlns:a16="http://schemas.microsoft.com/office/drawing/2014/main" id="{B380681E-9524-39CD-5C52-AB89FEEE3E6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2071845"/>
          <a:ext cx="10515600" cy="3858898"/>
        </p:xfrm>
        <a:graphic>
          <a:graphicData uri="http://schemas.openxmlformats.org/drawingml/2006/table">
            <a:tbl>
              <a:tblPr/>
              <a:tblGrid>
                <a:gridCol w="955964">
                  <a:extLst>
                    <a:ext uri="{9D8B030D-6E8A-4147-A177-3AD203B41FA5}">
                      <a16:colId xmlns:a16="http://schemas.microsoft.com/office/drawing/2014/main" val="3173060702"/>
                    </a:ext>
                  </a:extLst>
                </a:gridCol>
                <a:gridCol w="2083438">
                  <a:extLst>
                    <a:ext uri="{9D8B030D-6E8A-4147-A177-3AD203B41FA5}">
                      <a16:colId xmlns:a16="http://schemas.microsoft.com/office/drawing/2014/main" val="720776262"/>
                    </a:ext>
                  </a:extLst>
                </a:gridCol>
                <a:gridCol w="674798">
                  <a:extLst>
                    <a:ext uri="{9D8B030D-6E8A-4147-A177-3AD203B41FA5}">
                      <a16:colId xmlns:a16="http://schemas.microsoft.com/office/drawing/2014/main" val="1039613294"/>
                    </a:ext>
                  </a:extLst>
                </a:gridCol>
                <a:gridCol w="1068430">
                  <a:extLst>
                    <a:ext uri="{9D8B030D-6E8A-4147-A177-3AD203B41FA5}">
                      <a16:colId xmlns:a16="http://schemas.microsoft.com/office/drawing/2014/main" val="76401033"/>
                    </a:ext>
                  </a:extLst>
                </a:gridCol>
                <a:gridCol w="2204340">
                  <a:extLst>
                    <a:ext uri="{9D8B030D-6E8A-4147-A177-3AD203B41FA5}">
                      <a16:colId xmlns:a16="http://schemas.microsoft.com/office/drawing/2014/main" val="1922036440"/>
                    </a:ext>
                  </a:extLst>
                </a:gridCol>
                <a:gridCol w="1765721">
                  <a:extLst>
                    <a:ext uri="{9D8B030D-6E8A-4147-A177-3AD203B41FA5}">
                      <a16:colId xmlns:a16="http://schemas.microsoft.com/office/drawing/2014/main" val="794253307"/>
                    </a:ext>
                  </a:extLst>
                </a:gridCol>
                <a:gridCol w="615753">
                  <a:extLst>
                    <a:ext uri="{9D8B030D-6E8A-4147-A177-3AD203B41FA5}">
                      <a16:colId xmlns:a16="http://schemas.microsoft.com/office/drawing/2014/main" val="1064531554"/>
                    </a:ext>
                  </a:extLst>
                </a:gridCol>
                <a:gridCol w="1147156">
                  <a:extLst>
                    <a:ext uri="{9D8B030D-6E8A-4147-A177-3AD203B41FA5}">
                      <a16:colId xmlns:a16="http://schemas.microsoft.com/office/drawing/2014/main" val="2069378910"/>
                    </a:ext>
                  </a:extLst>
                </a:gridCol>
              </a:tblGrid>
              <a:tr h="16869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b-N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b-N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b-N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b-N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Beregningssted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nb-NO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0828520"/>
                  </a:ext>
                </a:extLst>
              </a:tr>
              <a:tr h="33739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Anbudsområde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+ B beregningssteder   A=med rullestolbil     B=uten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Område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Omfatter Kommunene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Adresse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Nøkkelpunkt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Mrk.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Beregningsstedstype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949248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- med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ÅLESUND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Åsehaugen 5, 6017 ÅLESUND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Ålesund Sjukehus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Sykehus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Døgnberegningssted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8705667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- med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ÅLESUND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Skaregata 1B, 6002 ÅLESUND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Skateflukaia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Dagberegningssted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638190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ÅLESUND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Sjøkanten 2, 6240 ØRSKOG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Stopp69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Dagberegningssted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864772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- med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ÅLESUND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Årdalsbakken 1, 6260 SKODJE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Coop Prix Skodje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Dagberegningssted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2532171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ÅLESUND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Steinshamnvegen 110, 6487 HARØY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Sandøy Rådhus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Dagberegningssted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5684547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- med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GISKE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Ytterland 1, 6050 VALDERØYA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Ytterland bussholdeplass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Dagberegningssted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326000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- med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HARAM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Dalevegen 50, 6270 BRATTVÅG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Brattvåg legekontor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Døgnberegningssted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9952483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- med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FJORD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Grandegata 58, 6210 VALLDAL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Muritunet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Døgnberegningssted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5380272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- med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STRANDA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Øyna 15, 6200 STRANDA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Stranda legekontor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Døgnberegningssted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806855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- med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Fjord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Ytterdalsgata 30, 6215 Eidsdal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Coop Eidsdal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Dagberegningssted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784829"/>
                  </a:ext>
                </a:extLst>
              </a:tr>
              <a:tr h="29691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- med rullestolbil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Nordre Sunnmøre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SYKKYLVEN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Haugneset 20, 6230 SYKYLVEN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333333"/>
                          </a:solidFill>
                          <a:effectLst/>
                          <a:latin typeface="Calibri" panose="020F0502020204030204" pitchFamily="34" charset="0"/>
                        </a:rPr>
                        <a:t>Sykkylven legesenter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Døgnberegningssted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321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970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Oversikt over rekvisisjoner og turer for alle kontraktsområder i 2023-2025</a:t>
            </a:r>
          </a:p>
        </p:txBody>
      </p:sp>
      <p:graphicFrame>
        <p:nvGraphicFramePr>
          <p:cNvPr id="7" name="Tabell 6">
            <a:extLst>
              <a:ext uri="{FF2B5EF4-FFF2-40B4-BE49-F238E27FC236}">
                <a16:creationId xmlns:a16="http://schemas.microsoft.com/office/drawing/2014/main" id="{6C1D82EC-D5E9-922A-C038-D59BBB2642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020739"/>
              </p:ext>
            </p:extLst>
          </p:nvPr>
        </p:nvGraphicFramePr>
        <p:xfrm>
          <a:off x="838200" y="2086547"/>
          <a:ext cx="10710672" cy="8943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23962">
                  <a:extLst>
                    <a:ext uri="{9D8B030D-6E8A-4147-A177-3AD203B41FA5}">
                      <a16:colId xmlns:a16="http://schemas.microsoft.com/office/drawing/2014/main" val="680276943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2634636399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371514378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2198829049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382020505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1725288195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2528124943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3899058921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153660724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1950127645"/>
                    </a:ext>
                  </a:extLst>
                </a:gridCol>
                <a:gridCol w="928671">
                  <a:extLst>
                    <a:ext uri="{9D8B030D-6E8A-4147-A177-3AD203B41FA5}">
                      <a16:colId xmlns:a16="http://schemas.microsoft.com/office/drawing/2014/main" val="4176422187"/>
                    </a:ext>
                  </a:extLst>
                </a:gridCol>
              </a:tblGrid>
              <a:tr h="61046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 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Kintern 2023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Kkryssende 2023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Sum 2023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Kintern 2024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Kkryssende 2024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Sum 2024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Kintern 2025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Kkryssende 2025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Sum 2025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Turer 2025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92341248"/>
                  </a:ext>
                </a:extLst>
              </a:tr>
              <a:tr h="28393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SUM OMRÅDE 2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           46 049 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           19 006 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           65 055 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           44 031 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           17 938 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           61 969 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           39 050 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           17 823 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>
                          <a:effectLst/>
                        </a:rPr>
                        <a:t>           56 873 </a:t>
                      </a:r>
                      <a:endParaRPr lang="nb-NO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nb-NO" sz="1100" u="none" strike="noStrike" dirty="0">
                          <a:effectLst/>
                        </a:rPr>
                        <a:t>           30 978 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738456391"/>
                  </a:ext>
                </a:extLst>
              </a:tr>
            </a:tbl>
          </a:graphicData>
        </a:graphic>
      </p:graphicFrame>
      <p:sp>
        <p:nvSpPr>
          <p:cNvPr id="4" name="TekstSylinder 3">
            <a:extLst>
              <a:ext uri="{FF2B5EF4-FFF2-40B4-BE49-F238E27FC236}">
                <a16:creationId xmlns:a16="http://schemas.microsoft.com/office/drawing/2014/main" id="{C0CF4A42-693D-3B54-2FD5-9E37622AF915}"/>
              </a:ext>
            </a:extLst>
          </p:cNvPr>
          <p:cNvSpPr txBox="1"/>
          <p:nvPr/>
        </p:nvSpPr>
        <p:spPr>
          <a:xfrm>
            <a:off x="838200" y="4751129"/>
            <a:ext cx="10159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En kommuneintern rekvisisjon er en rekvisisjon hvor henting og levering er i samme kommune i område 2. </a:t>
            </a:r>
            <a:br>
              <a:rPr lang="nb-NO" dirty="0"/>
            </a:br>
            <a:r>
              <a:rPr lang="nb-NO" dirty="0"/>
              <a:t>En kommunekryssende rekvisisjon er en rekvisisjon hvor henting er i en kommune i område 2, men der levering er i en annen kommune. </a:t>
            </a:r>
          </a:p>
          <a:p>
            <a:r>
              <a:rPr lang="nb-NO" dirty="0"/>
              <a:t>En tur kan bestå av både kommuneinterne og kommunekryssende rekvisisjoner.</a:t>
            </a:r>
          </a:p>
        </p:txBody>
      </p:sp>
    </p:spTree>
    <p:extLst>
      <p:ext uri="{BB962C8B-B14F-4D97-AF65-F5344CB8AC3E}">
        <p14:creationId xmlns:p14="http://schemas.microsoft.com/office/powerpoint/2010/main" val="2753454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b-NO" dirty="0"/>
              <a:t>Oversikt antall km-lengder i 2025</a:t>
            </a:r>
            <a:br>
              <a:rPr lang="nb-NO" dirty="0"/>
            </a:br>
            <a:endParaRPr lang="nb-NO" dirty="0"/>
          </a:p>
        </p:txBody>
      </p:sp>
      <p:sp>
        <p:nvSpPr>
          <p:cNvPr id="4" name="TekstSylinder 3"/>
          <p:cNvSpPr txBox="1"/>
          <p:nvPr/>
        </p:nvSpPr>
        <p:spPr>
          <a:xfrm>
            <a:off x="581032" y="3702603"/>
            <a:ext cx="10373826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endParaRPr lang="nb-NO" dirty="0"/>
          </a:p>
          <a:p>
            <a:r>
              <a:rPr lang="nb-NO" dirty="0"/>
              <a:t>Av antall rekvisisjoner er </a:t>
            </a:r>
            <a:r>
              <a:rPr lang="nb-NO" dirty="0" err="1"/>
              <a:t>ca</a:t>
            </a:r>
            <a:r>
              <a:rPr lang="nb-NO" dirty="0"/>
              <a:t> 6% av registrert med rullestolbil siste 3 år</a:t>
            </a:r>
          </a:p>
          <a:p>
            <a:r>
              <a:rPr lang="nb-NO" dirty="0" err="1">
                <a:cs typeface="Calibri"/>
              </a:rPr>
              <a:t>Ca</a:t>
            </a:r>
            <a:r>
              <a:rPr lang="nb-NO" dirty="0">
                <a:cs typeface="Calibri"/>
              </a:rPr>
              <a:t> 8% av rekvisisjonene har andre spesielle behov (sitte fremme, barnesete, stasjonsvogn, </a:t>
            </a:r>
            <a:r>
              <a:rPr lang="nb-NO" dirty="0" err="1">
                <a:cs typeface="Calibri"/>
              </a:rPr>
              <a:t>osv</a:t>
            </a:r>
            <a:r>
              <a:rPr lang="nb-NO" dirty="0">
                <a:cs typeface="Calibri"/>
              </a:rPr>
              <a:t>) siste tre år</a:t>
            </a:r>
          </a:p>
          <a:p>
            <a:endParaRPr lang="nb-NO" dirty="0"/>
          </a:p>
        </p:txBody>
      </p:sp>
      <p:graphicFrame>
        <p:nvGraphicFramePr>
          <p:cNvPr id="5" name="Tabell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848211"/>
              </p:ext>
            </p:extLst>
          </p:nvPr>
        </p:nvGraphicFramePr>
        <p:xfrm>
          <a:off x="1350627" y="1627463"/>
          <a:ext cx="7701093" cy="8128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27183">
                  <a:extLst>
                    <a:ext uri="{9D8B030D-6E8A-4147-A177-3AD203B41FA5}">
                      <a16:colId xmlns:a16="http://schemas.microsoft.com/office/drawing/2014/main" val="3363791870"/>
                    </a:ext>
                  </a:extLst>
                </a:gridCol>
                <a:gridCol w="1030821">
                  <a:extLst>
                    <a:ext uri="{9D8B030D-6E8A-4147-A177-3AD203B41FA5}">
                      <a16:colId xmlns:a16="http://schemas.microsoft.com/office/drawing/2014/main" val="2508329504"/>
                    </a:ext>
                  </a:extLst>
                </a:gridCol>
                <a:gridCol w="1030821">
                  <a:extLst>
                    <a:ext uri="{9D8B030D-6E8A-4147-A177-3AD203B41FA5}">
                      <a16:colId xmlns:a16="http://schemas.microsoft.com/office/drawing/2014/main" val="812458920"/>
                    </a:ext>
                  </a:extLst>
                </a:gridCol>
                <a:gridCol w="1030821">
                  <a:extLst>
                    <a:ext uri="{9D8B030D-6E8A-4147-A177-3AD203B41FA5}">
                      <a16:colId xmlns:a16="http://schemas.microsoft.com/office/drawing/2014/main" val="1425790515"/>
                    </a:ext>
                  </a:extLst>
                </a:gridCol>
                <a:gridCol w="1030821">
                  <a:extLst>
                    <a:ext uri="{9D8B030D-6E8A-4147-A177-3AD203B41FA5}">
                      <a16:colId xmlns:a16="http://schemas.microsoft.com/office/drawing/2014/main" val="1613650424"/>
                    </a:ext>
                  </a:extLst>
                </a:gridCol>
                <a:gridCol w="1030821">
                  <a:extLst>
                    <a:ext uri="{9D8B030D-6E8A-4147-A177-3AD203B41FA5}">
                      <a16:colId xmlns:a16="http://schemas.microsoft.com/office/drawing/2014/main" val="1044621817"/>
                    </a:ext>
                  </a:extLst>
                </a:gridCol>
                <a:gridCol w="1219805">
                  <a:extLst>
                    <a:ext uri="{9D8B030D-6E8A-4147-A177-3AD203B41FA5}">
                      <a16:colId xmlns:a16="http://schemas.microsoft.com/office/drawing/2014/main" val="1658545296"/>
                    </a:ext>
                  </a:extLst>
                </a:gridCol>
              </a:tblGrid>
              <a:tr h="453007">
                <a:tc>
                  <a:txBody>
                    <a:bodyPr/>
                    <a:lstStyle/>
                    <a:p>
                      <a:pPr algn="l" fontAlgn="b"/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0-5km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>
                          <a:effectLst/>
                        </a:rPr>
                        <a:t>5-10 km</a:t>
                      </a:r>
                      <a:endParaRPr lang="nb-N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>
                          <a:effectLst/>
                        </a:rPr>
                        <a:t>10-20km</a:t>
                      </a:r>
                      <a:endParaRPr lang="nb-N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>
                          <a:effectLst/>
                        </a:rPr>
                        <a:t>20-30 km</a:t>
                      </a:r>
                      <a:endParaRPr lang="nb-N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over 30km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400" u="none" strike="noStrike" dirty="0">
                          <a:effectLst/>
                        </a:rPr>
                        <a:t>Antall km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84879770"/>
                  </a:ext>
                </a:extLst>
              </a:tr>
              <a:tr h="359795"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u="none" strike="noStrike" dirty="0">
                          <a:effectLst/>
                        </a:rPr>
                        <a:t>SUM OMRÅDE 2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400" u="none" strike="noStrike" dirty="0">
                          <a:effectLst/>
                        </a:rPr>
                        <a:t>29 %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400" u="none" strike="noStrike" dirty="0">
                          <a:effectLst/>
                        </a:rPr>
                        <a:t>14 %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400" u="none" strike="noStrike" dirty="0">
                          <a:effectLst/>
                        </a:rPr>
                        <a:t>13 %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400" u="none" strike="noStrike" dirty="0">
                          <a:effectLst/>
                        </a:rPr>
                        <a:t>11 %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nb-NO" sz="1400" u="none" strike="noStrike" dirty="0">
                          <a:effectLst/>
                        </a:rPr>
                        <a:t>33 %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400" u="none" strike="noStrike" dirty="0">
                          <a:effectLst/>
                        </a:rPr>
                        <a:t>            1 080 197 </a:t>
                      </a:r>
                      <a:endParaRPr lang="nb-N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362331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4378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E52B084-95E3-F2E5-7B48-026C7CAF8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Fordeling antall turer pr måned	</a:t>
            </a:r>
          </a:p>
        </p:txBody>
      </p:sp>
      <p:graphicFrame>
        <p:nvGraphicFramePr>
          <p:cNvPr id="4" name="Plassholder for innhold 3">
            <a:extLst>
              <a:ext uri="{FF2B5EF4-FFF2-40B4-BE49-F238E27FC236}">
                <a16:creationId xmlns:a16="http://schemas.microsoft.com/office/drawing/2014/main" id="{BB88A64A-8DA2-56C1-0D4F-7F2C59CEC4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5308560"/>
              </p:ext>
            </p:extLst>
          </p:nvPr>
        </p:nvGraphicFramePr>
        <p:xfrm>
          <a:off x="838200" y="1320801"/>
          <a:ext cx="10515600" cy="496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544058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Fordeling antall rekvisisjoner pr ukedag</a:t>
            </a:r>
          </a:p>
        </p:txBody>
      </p:sp>
      <p:graphicFrame>
        <p:nvGraphicFramePr>
          <p:cNvPr id="4" name="Plassholder for innhol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92826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kstSylinder 4"/>
          <p:cNvSpPr txBox="1"/>
          <p:nvPr/>
        </p:nvSpPr>
        <p:spPr>
          <a:xfrm>
            <a:off x="1505882" y="2250830"/>
            <a:ext cx="69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21%</a:t>
            </a:r>
          </a:p>
        </p:txBody>
      </p:sp>
      <p:sp>
        <p:nvSpPr>
          <p:cNvPr id="6" name="TekstSylinder 5"/>
          <p:cNvSpPr txBox="1"/>
          <p:nvPr/>
        </p:nvSpPr>
        <p:spPr>
          <a:xfrm>
            <a:off x="2953682" y="2520461"/>
            <a:ext cx="69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20%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4401482" y="2520461"/>
            <a:ext cx="69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20%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5849282" y="2620162"/>
            <a:ext cx="69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19%</a:t>
            </a:r>
          </a:p>
        </p:txBody>
      </p:sp>
      <p:sp>
        <p:nvSpPr>
          <p:cNvPr id="9" name="TekstSylinder 8"/>
          <p:cNvSpPr txBox="1"/>
          <p:nvPr/>
        </p:nvSpPr>
        <p:spPr>
          <a:xfrm>
            <a:off x="7366089" y="3059668"/>
            <a:ext cx="69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17%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10245969" y="5328138"/>
            <a:ext cx="691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/>
              <a:t>1%</a:t>
            </a:r>
          </a:p>
        </p:txBody>
      </p:sp>
    </p:spTree>
    <p:extLst>
      <p:ext uri="{BB962C8B-B14F-4D97-AF65-F5344CB8AC3E}">
        <p14:creationId xmlns:p14="http://schemas.microsoft.com/office/powerpoint/2010/main" val="363254421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-tema">
  <a:themeElements>
    <a:clrScheme name="HMN">
      <a:dk1>
        <a:srgbClr val="000000"/>
      </a:dk1>
      <a:lt1>
        <a:srgbClr val="FFFFFF"/>
      </a:lt1>
      <a:dk2>
        <a:srgbClr val="003283"/>
      </a:dk2>
      <a:lt2>
        <a:srgbClr val="E8F0FA"/>
      </a:lt2>
      <a:accent1>
        <a:srgbClr val="81A9E1"/>
      </a:accent1>
      <a:accent2>
        <a:srgbClr val="BD0C2E"/>
      </a:accent2>
      <a:accent3>
        <a:srgbClr val="E3A610"/>
      </a:accent3>
      <a:accent4>
        <a:srgbClr val="5C3228"/>
      </a:accent4>
      <a:accent5>
        <a:srgbClr val="6B9B3A"/>
      </a:accent5>
      <a:accent6>
        <a:srgbClr val="8D6959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2007 - 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2007 - 2010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2007 - 2010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f07605d1-6bf2-457c-b2d0-db5af9e74b85">
      <Terms xmlns="http://schemas.microsoft.com/office/infopath/2007/PartnerControls"/>
    </lcf76f155ced4ddcb4097134ff3c332f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50CAE8990C2C04CBCD9AD30445567ED" ma:contentTypeVersion="14" ma:contentTypeDescription="Opprett et nytt dokument." ma:contentTypeScope="" ma:versionID="ac91d440e6ecac08a3922028933e1c56">
  <xsd:schema xmlns:xsd="http://www.w3.org/2001/XMLSchema" xmlns:xs="http://www.w3.org/2001/XMLSchema" xmlns:p="http://schemas.microsoft.com/office/2006/metadata/properties" xmlns:ns1="http://schemas.microsoft.com/sharepoint/v3" xmlns:ns2="f07605d1-6bf2-457c-b2d0-db5af9e74b85" xmlns:ns3="7e8059af-42db-44da-87c8-820a5e8c3b85" targetNamespace="http://schemas.microsoft.com/office/2006/metadata/properties" ma:root="true" ma:fieldsID="4bf9d75b7029de1888ffd962b06683e8" ns1:_="" ns2:_="" ns3:_="">
    <xsd:import namespace="http://schemas.microsoft.com/sharepoint/v3"/>
    <xsd:import namespace="f07605d1-6bf2-457c-b2d0-db5af9e74b85"/>
    <xsd:import namespace="7e8059af-42db-44da-87c8-820a5e8c3b8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Egenskaper for samordnet samsvarspolicy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I-handling for samordnet samsvarspolicy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7605d1-6bf2-457c-b2d0-db5af9e74b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ildemerkelapper" ma:readOnly="false" ma:fieldId="{5cf76f15-5ced-4ddc-b409-7134ff3c332f}" ma:taxonomyMulti="true" ma:sspId="bb92639a-ee2f-4dc8-83f5-6dd8a25d9bd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8059af-42db-44da-87c8-820a5e8c3b8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2664F3-2E32-4090-ABC6-C11393A75942}">
  <ds:schemaRefs>
    <ds:schemaRef ds:uri="7e8059af-42db-44da-87c8-820a5e8c3b85"/>
    <ds:schemaRef ds:uri="http://www.w3.org/XML/1998/namespace"/>
    <ds:schemaRef ds:uri="http://purl.org/dc/dcmitype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f07605d1-6bf2-457c-b2d0-db5af9e74b85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15390DD0-227D-4D15-886A-AA41551215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07605d1-6bf2-457c-b2d0-db5af9e74b85"/>
    <ds:schemaRef ds:uri="7e8059af-42db-44da-87c8-820a5e8c3b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F6B6B8-5ADA-47F0-B1FC-F3388BB1C9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44395</TotalTime>
  <Words>654</Words>
  <Application>Microsoft Office PowerPoint</Application>
  <PresentationFormat>Widescreen</PresentationFormat>
  <Paragraphs>191</Paragraphs>
  <Slides>11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2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4" baseType="lpstr">
      <vt:lpstr>Arial</vt:lpstr>
      <vt:lpstr>Calibri</vt:lpstr>
      <vt:lpstr>1_Office-tema</vt:lpstr>
      <vt:lpstr>Vedlegg 5 Grunnlagsdata/statistikker</vt:lpstr>
      <vt:lpstr>Innledning til datagrunnlaget</vt:lpstr>
      <vt:lpstr>Områdeinndeling</vt:lpstr>
      <vt:lpstr>Kontraktsverdi </vt:lpstr>
      <vt:lpstr>Beregningssteder</vt:lpstr>
      <vt:lpstr>Oversikt over rekvisisjoner og turer for alle kontraktsområder i 2023-2025</vt:lpstr>
      <vt:lpstr>Oversikt antall km-lengder i 2025 </vt:lpstr>
      <vt:lpstr>Fordeling antall turer pr måned </vt:lpstr>
      <vt:lpstr>Fordeling antall rekvisisjoner pr ukedag</vt:lpstr>
      <vt:lpstr>Rekvisisjoner pr time</vt:lpstr>
      <vt:lpstr>Minimumsbehov antall biler pr område</vt:lpstr>
    </vt:vector>
  </TitlesOfParts>
  <Company>Helse Midt-Norge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Avtaleoversikt pasientreiser</dc:title>
  <dc:creator>Hellandsvik, Tor</dc:creator>
  <cp:lastModifiedBy>Nørstrud, Anna Christina</cp:lastModifiedBy>
  <cp:revision>811</cp:revision>
  <cp:lastPrinted>2019-05-07T08:53:58Z</cp:lastPrinted>
  <dcterms:created xsi:type="dcterms:W3CDTF">2019-04-11T07:10:32Z</dcterms:created>
  <dcterms:modified xsi:type="dcterms:W3CDTF">2026-05-12T06:07:29Z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0x010100050CAE8990C2C04CBCD9AD30445567ED</vt:lpwstr>
  </property>
  <property fmtid="{D5CDD505-2E9C-101B-9397-08002B2CF9AE}" pid="3" name="MediaServiceImageTags">
    <vt:lpwstr/>
  </property>
  <property fmtid="{D5CDD505-2E9C-101B-9397-08002B2CF9AE}" pid="4" name="MSIP_Label_27c53dd1-6ec2-448f-b81e-3adee47fd651_Enabled">
    <vt:lpwstr>true</vt:lpwstr>
  </property>
  <property fmtid="{D5CDD505-2E9C-101B-9397-08002B2CF9AE}" pid="5" name="MSIP_Label_27c53dd1-6ec2-448f-b81e-3adee47fd651_SetDate">
    <vt:lpwstr>2024-10-31T10:54:50Z</vt:lpwstr>
  </property>
  <property fmtid="{D5CDD505-2E9C-101B-9397-08002B2CF9AE}" pid="6" name="MSIP_Label_27c53dd1-6ec2-448f-b81e-3adee47fd651_Method">
    <vt:lpwstr>Standard</vt:lpwstr>
  </property>
  <property fmtid="{D5CDD505-2E9C-101B-9397-08002B2CF9AE}" pid="7" name="MSIP_Label_27c53dd1-6ec2-448f-b81e-3adee47fd651_Name">
    <vt:lpwstr>Intern</vt:lpwstr>
  </property>
  <property fmtid="{D5CDD505-2E9C-101B-9397-08002B2CF9AE}" pid="8" name="MSIP_Label_27c53dd1-6ec2-448f-b81e-3adee47fd651_SiteId">
    <vt:lpwstr>92c8809f-91e0-445b-804f-b6a7b43ef73a</vt:lpwstr>
  </property>
  <property fmtid="{D5CDD505-2E9C-101B-9397-08002B2CF9AE}" pid="9" name="MSIP_Label_27c53dd1-6ec2-448f-b81e-3adee47fd651_ActionId">
    <vt:lpwstr>79aacbf5-92d8-4ce0-af0c-1645445ac9fa</vt:lpwstr>
  </property>
  <property fmtid="{D5CDD505-2E9C-101B-9397-08002B2CF9AE}" pid="10" name="MSIP_Label_27c53dd1-6ec2-448f-b81e-3adee47fd651_ContentBits">
    <vt:lpwstr>2</vt:lpwstr>
  </property>
  <property fmtid="{D5CDD505-2E9C-101B-9397-08002B2CF9AE}" pid="11" name="ClassificationContentMarkingFooterLocations">
    <vt:lpwstr>1_Office-tema:10</vt:lpwstr>
  </property>
  <property fmtid="{D5CDD505-2E9C-101B-9397-08002B2CF9AE}" pid="12" name="ClassificationContentMarkingFooterText">
    <vt:lpwstr>Intern</vt:lpwstr>
  </property>
</Properties>
</file>